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256" r:id="rId5"/>
    <p:sldId id="759" r:id="rId6"/>
    <p:sldId id="758" r:id="rId7"/>
    <p:sldId id="756" r:id="rId8"/>
    <p:sldId id="757" r:id="rId9"/>
    <p:sldId id="693" r:id="rId10"/>
    <p:sldId id="760" r:id="rId11"/>
    <p:sldId id="778" r:id="rId12"/>
    <p:sldId id="761" r:id="rId13"/>
    <p:sldId id="767" r:id="rId14"/>
    <p:sldId id="768" r:id="rId15"/>
    <p:sldId id="765" r:id="rId16"/>
    <p:sldId id="769" r:id="rId17"/>
    <p:sldId id="727" r:id="rId18"/>
    <p:sldId id="777" r:id="rId19"/>
    <p:sldId id="771" r:id="rId20"/>
    <p:sldId id="772" r:id="rId21"/>
    <p:sldId id="774" r:id="rId22"/>
    <p:sldId id="775" r:id="rId23"/>
    <p:sldId id="773" r:id="rId24"/>
    <p:sldId id="776" r:id="rId25"/>
    <p:sldId id="702" r:id="rId26"/>
    <p:sldId id="689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915" autoAdjust="0"/>
  </p:normalViewPr>
  <p:slideViewPr>
    <p:cSldViewPr snapToGrid="0">
      <p:cViewPr varScale="1">
        <p:scale>
          <a:sx n="84" d="100"/>
          <a:sy n="84" d="100"/>
        </p:scale>
        <p:origin x="61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6D14C-AC89-49C7-BA2B-2CA662A98BB2}" type="datetimeFigureOut">
              <a:rPr lang="nl-NL" smtClean="0"/>
              <a:t>26-6-2025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7921A-29BE-4CFF-8A8F-F0F2BE267B65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6659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B880C6-255C-408F-889E-51DA9AB1E402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06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Vragen hoe ze het vonden</a:t>
            </a:r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880C6-255C-408F-889E-51DA9AB1E40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848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9444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512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880C6-255C-408F-889E-51DA9AB1E40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5748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6024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54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285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789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596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9520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9507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7921A-29BE-4CFF-8A8F-F0F2BE267B65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557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6D32-C374-4C3B-BE9F-A14B7EC9DFD5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26-6-2025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43C3CE-3FB5-46BA-B5E4-A9A9E73FA1B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53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9FF1A0A7-C75C-4D77-B693-5922EC965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4D1D47-A322-4D5E-9D5C-964C7345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6D32-C374-4C3B-BE9F-A14B7EC9DFD5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26-6-2025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35BDC9-CE4B-4C77-A47E-1F80FEDD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B3EE95-42F8-40BC-A171-DA540FD4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43C3CE-3FB5-46BA-B5E4-A9A9E73FA1B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89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6D32-C374-4C3B-BE9F-A14B7EC9DFD5}" type="datetimeFigureOut">
              <a:rPr lang="nl-NL" smtClean="0"/>
              <a:t>26-6-2025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C3CE-3FB5-46BA-B5E4-A9A9E73FA1BE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631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C6D32-C374-4C3B-BE9F-A14B7EC9DFD5}" type="datetimeFigureOut">
              <a:rPr lang="nl-NL" smtClean="0"/>
              <a:t>26-6-2025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3C3CE-3FB5-46BA-B5E4-A9A9E73FA1BE}" type="slidenum">
              <a:rPr lang="nl-NL" smtClean="0"/>
              <a:t>‹N°›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E9A0201-1FEA-4F6C-9948-3C171F94AA1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22" y="6356350"/>
            <a:ext cx="1705278" cy="4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72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18" Type="http://schemas.openxmlformats.org/officeDocument/2006/relationships/image" Target="../media/image2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30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walk-in-my-shoes.be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ww.youtube.com/watch?v=ucKWaF0kON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CC5E8FFF-87C4-4401-AC58-359829DD7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8640" y="5306775"/>
            <a:ext cx="4927818" cy="1163710"/>
          </a:xfrm>
        </p:spPr>
        <p:txBody>
          <a:bodyPr>
            <a:normAutofit/>
          </a:bodyPr>
          <a:lstStyle/>
          <a:p>
            <a:pPr algn="l"/>
            <a:endParaRPr lang="nl-NL" sz="32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E054987-3BF0-45E3-B9B0-74AE71CC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86" y="189457"/>
            <a:ext cx="6479086" cy="647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D1FDD742-2A4E-4844-ADD3-F47A9E5B1787}"/>
              </a:ext>
            </a:extLst>
          </p:cNvPr>
          <p:cNvSpPr/>
          <p:nvPr/>
        </p:nvSpPr>
        <p:spPr>
          <a:xfrm>
            <a:off x="595542" y="5188787"/>
            <a:ext cx="5647942" cy="1025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C2D7838-6B11-4539-9423-063BB7DA4691}"/>
              </a:ext>
            </a:extLst>
          </p:cNvPr>
          <p:cNvSpPr txBox="1"/>
          <p:nvPr/>
        </p:nvSpPr>
        <p:spPr>
          <a:xfrm>
            <a:off x="595542" y="5188787"/>
            <a:ext cx="5382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Un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</a:t>
            </a:r>
            <a:r>
              <a:rPr kumimoji="0" lang="fr-BE" sz="2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récit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interactif basé </a:t>
            </a:r>
            <a:r>
              <a:rPr kumimoji="0" lang="fr-BE" sz="2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sur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des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histoires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vécues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de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réfugié·e·s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52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E6446-310E-40DD-8994-C5C0BD8D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Aujourd’hui…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217DC6-BE4C-4ACF-A571-759B73E99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61" y="2316383"/>
            <a:ext cx="8512278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6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CF80795F-149F-408D-A5BB-CCAC3E78678E}"/>
              </a:ext>
            </a:extLst>
          </p:cNvPr>
          <p:cNvSpPr txBox="1">
            <a:spLocks/>
          </p:cNvSpPr>
          <p:nvPr/>
        </p:nvSpPr>
        <p:spPr>
          <a:xfrm>
            <a:off x="429251" y="1476804"/>
            <a:ext cx="4469106" cy="539412"/>
          </a:xfrm>
          <a:prstGeom prst="rect">
            <a:avLst/>
          </a:prstGeom>
        </p:spPr>
        <p:txBody>
          <a:bodyPr vert="horz" lIns="91434" tIns="45718" rIns="91434" bIns="4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7"/>
            <a:r>
              <a:rPr lang="nl-NL" sz="2500" b="1" dirty="0">
                <a:solidFill>
                  <a:prstClr val="white"/>
                </a:solidFill>
                <a:latin typeface="Calibri Light" panose="020F0302020204030204"/>
              </a:rPr>
              <a:t>Un serious game ….</a:t>
            </a:r>
          </a:p>
        </p:txBody>
      </p:sp>
      <p:sp>
        <p:nvSpPr>
          <p:cNvPr id="16" name="Titel 6">
            <a:extLst>
              <a:ext uri="{FF2B5EF4-FFF2-40B4-BE49-F238E27FC236}">
                <a16:creationId xmlns:a16="http://schemas.microsoft.com/office/drawing/2014/main" id="{83580305-1A20-4BFF-A350-BCBD078983C8}"/>
              </a:ext>
            </a:extLst>
          </p:cNvPr>
          <p:cNvSpPr txBox="1">
            <a:spLocks/>
          </p:cNvSpPr>
          <p:nvPr/>
        </p:nvSpPr>
        <p:spPr>
          <a:xfrm>
            <a:off x="429251" y="416137"/>
            <a:ext cx="10514994" cy="744556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7"/>
            <a:r>
              <a:rPr lang="nl-BE" dirty="0">
                <a:solidFill>
                  <a:prstClr val="white"/>
                </a:solidFill>
                <a:latin typeface="Calibri Light" panose="020F0302020204030204"/>
              </a:rPr>
              <a:t>Qu’est-ce que “Walk in my shoes”?</a:t>
            </a:r>
            <a:endParaRPr lang="nl-NL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44D878DD-0139-4F59-A212-5CEBBCB6CD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8" b="18864"/>
          <a:stretch/>
        </p:blipFill>
        <p:spPr>
          <a:xfrm>
            <a:off x="7003509" y="2016216"/>
            <a:ext cx="4628397" cy="2769143"/>
          </a:xfrm>
          <a:prstGeom prst="rect">
            <a:avLst/>
          </a:prstGeom>
        </p:spPr>
      </p:pic>
      <p:sp>
        <p:nvSpPr>
          <p:cNvPr id="22" name="Titel 1">
            <a:extLst>
              <a:ext uri="{FF2B5EF4-FFF2-40B4-BE49-F238E27FC236}">
                <a16:creationId xmlns:a16="http://schemas.microsoft.com/office/drawing/2014/main" id="{C53B565A-CED4-4AEC-A71E-8D20A687459A}"/>
              </a:ext>
            </a:extLst>
          </p:cNvPr>
          <p:cNvSpPr txBox="1">
            <a:spLocks/>
          </p:cNvSpPr>
          <p:nvPr/>
        </p:nvSpPr>
        <p:spPr>
          <a:xfrm>
            <a:off x="6871429" y="4785359"/>
            <a:ext cx="4469106" cy="539412"/>
          </a:xfrm>
          <a:prstGeom prst="rect">
            <a:avLst/>
          </a:prstGeom>
        </p:spPr>
        <p:txBody>
          <a:bodyPr vert="horz" lIns="91434" tIns="45718" rIns="91434" bIns="4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7"/>
            <a:r>
              <a:rPr lang="nl-NL" sz="2500" b="1" dirty="0">
                <a:solidFill>
                  <a:prstClr val="white"/>
                </a:solidFill>
                <a:latin typeface="Calibri Light" panose="020F0302020204030204"/>
              </a:rPr>
              <a:t>… basé sur des témoignages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392691-EDDB-4304-B0BE-7041C4F23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2" y="2016216"/>
            <a:ext cx="6080656" cy="27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0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6">
            <a:extLst>
              <a:ext uri="{FF2B5EF4-FFF2-40B4-BE49-F238E27FC236}">
                <a16:creationId xmlns:a16="http://schemas.microsoft.com/office/drawing/2014/main" id="{83580305-1A20-4BFF-A350-BCBD078983C8}"/>
              </a:ext>
            </a:extLst>
          </p:cNvPr>
          <p:cNvSpPr txBox="1">
            <a:spLocks/>
          </p:cNvSpPr>
          <p:nvPr/>
        </p:nvSpPr>
        <p:spPr>
          <a:xfrm>
            <a:off x="429251" y="416137"/>
            <a:ext cx="10514994" cy="744556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7"/>
            <a:r>
              <a:rPr lang="nl-BE" dirty="0">
                <a:solidFill>
                  <a:prstClr val="white"/>
                </a:solidFill>
                <a:latin typeface="Calibri Light" panose="020F0302020204030204"/>
              </a:rPr>
              <a:t>Trois </a:t>
            </a:r>
            <a:r>
              <a:rPr lang="nl-BE" dirty="0" err="1">
                <a:solidFill>
                  <a:prstClr val="white"/>
                </a:solidFill>
                <a:latin typeface="Calibri Light" panose="020F0302020204030204"/>
              </a:rPr>
              <a:t>personnages</a:t>
            </a:r>
            <a:endParaRPr lang="nl-NL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A09836B-A0D0-4329-AE9B-F3A059E01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105" y="155753"/>
            <a:ext cx="6419941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CA7F15-85BA-483F-8D25-6281246D5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99" y="1484912"/>
            <a:ext cx="996514" cy="2017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CA480D-3952-4348-A548-FBAB2B0C4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861" y="1965959"/>
            <a:ext cx="1157244" cy="2083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00D1EE-7224-4C8A-A69B-1508B74C97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62" y="3673569"/>
            <a:ext cx="1157244" cy="1992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2870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A09836B-A0D0-4329-AE9B-F3A059E01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741" y="3353"/>
            <a:ext cx="6419941" cy="5943600"/>
          </a:xfrm>
          <a:prstGeom prst="rect">
            <a:avLst/>
          </a:prstGeom>
        </p:spPr>
      </p:pic>
      <p:sp>
        <p:nvSpPr>
          <p:cNvPr id="16" name="Titel 6">
            <a:extLst>
              <a:ext uri="{FF2B5EF4-FFF2-40B4-BE49-F238E27FC236}">
                <a16:creationId xmlns:a16="http://schemas.microsoft.com/office/drawing/2014/main" id="{83580305-1A20-4BFF-A350-BCBD078983C8}"/>
              </a:ext>
            </a:extLst>
          </p:cNvPr>
          <p:cNvSpPr txBox="1">
            <a:spLocks/>
          </p:cNvSpPr>
          <p:nvPr/>
        </p:nvSpPr>
        <p:spPr>
          <a:xfrm>
            <a:off x="429251" y="416137"/>
            <a:ext cx="10514994" cy="744556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7"/>
            <a:r>
              <a:rPr lang="nl-BE" dirty="0" err="1">
                <a:solidFill>
                  <a:prstClr val="white"/>
                </a:solidFill>
              </a:rPr>
              <a:t>Dilemmes</a:t>
            </a:r>
            <a:r>
              <a:rPr lang="nl-BE" dirty="0">
                <a:solidFill>
                  <a:prstClr val="white"/>
                </a:solidFill>
              </a:rPr>
              <a:t> et sources </a:t>
            </a:r>
            <a:r>
              <a:rPr lang="nl-BE" dirty="0" err="1">
                <a:solidFill>
                  <a:prstClr val="white"/>
                </a:solidFill>
              </a:rPr>
              <a:t>d'information</a:t>
            </a:r>
            <a:endParaRPr lang="nl-NL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44144F-0C1E-4355-AFDB-07B440774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51" y="1727775"/>
            <a:ext cx="5922709" cy="29720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B5CFAB-5008-447B-9BCC-CC29243DF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13" y="5000271"/>
            <a:ext cx="2518614" cy="1131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28127D-9E29-42F6-A00B-6BDE0A9D1D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156" y="5000271"/>
            <a:ext cx="2786428" cy="15862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C203CF-5BE9-4E80-91B7-5D675E2D16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012" y="3595755"/>
            <a:ext cx="2252466" cy="12424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4140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A9D1B-952E-4EC4-A29E-286F5781D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Quelques </a:t>
            </a:r>
            <a:r>
              <a:rPr lang="nl-BE" dirty="0" err="1"/>
              <a:t>instructions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5A4CE8-667F-44ED-B57E-7D9658377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313"/>
            <a:ext cx="10515600" cy="476972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nl-NL" b="1" dirty="0"/>
          </a:p>
          <a:p>
            <a:endParaRPr lang="nl-NL" dirty="0"/>
          </a:p>
        </p:txBody>
      </p:sp>
      <p:pic>
        <p:nvPicPr>
          <p:cNvPr id="5" name="Graphic 4" descr="Klok">
            <a:extLst>
              <a:ext uri="{FF2B5EF4-FFF2-40B4-BE49-F238E27FC236}">
                <a16:creationId xmlns:a16="http://schemas.microsoft.com/office/drawing/2014/main" id="{CD39A9C4-04C3-4466-B0B7-6E7DD2168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850" y="1979914"/>
            <a:ext cx="762000" cy="762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58E95E9-268D-48D1-8322-4C9E653B0D14}"/>
              </a:ext>
            </a:extLst>
          </p:cNvPr>
          <p:cNvSpPr txBox="1"/>
          <p:nvPr/>
        </p:nvSpPr>
        <p:spPr>
          <a:xfrm>
            <a:off x="1847850" y="2176248"/>
            <a:ext cx="274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40 minutes</a:t>
            </a:r>
            <a:endParaRPr lang="nl-NL" dirty="0"/>
          </a:p>
        </p:txBody>
      </p:sp>
      <p:pic>
        <p:nvPicPr>
          <p:cNvPr id="10" name="Graphic 9" descr="Hart">
            <a:extLst>
              <a:ext uri="{FF2B5EF4-FFF2-40B4-BE49-F238E27FC236}">
                <a16:creationId xmlns:a16="http://schemas.microsoft.com/office/drawing/2014/main" id="{167672C7-1C1E-458C-A950-7E26A839E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5850" y="3112311"/>
            <a:ext cx="676275" cy="676275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F79CE92F-9DB0-465F-96D4-57435A3860FA}"/>
              </a:ext>
            </a:extLst>
          </p:cNvPr>
          <p:cNvSpPr txBox="1"/>
          <p:nvPr/>
        </p:nvSpPr>
        <p:spPr>
          <a:xfrm>
            <a:off x="1847850" y="3148985"/>
            <a:ext cx="161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Confident·e</a:t>
            </a:r>
            <a:endParaRPr lang="nl-NL" dirty="0"/>
          </a:p>
        </p:txBody>
      </p:sp>
      <p:pic>
        <p:nvPicPr>
          <p:cNvPr id="13" name="Graphic 12" descr="Gloeilamp">
            <a:extLst>
              <a:ext uri="{FF2B5EF4-FFF2-40B4-BE49-F238E27FC236}">
                <a16:creationId xmlns:a16="http://schemas.microsoft.com/office/drawing/2014/main" id="{2236DC89-B209-4879-932D-9706B74353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2987" y="4016869"/>
            <a:ext cx="762000" cy="762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385EA9E2-4795-44D3-800E-13D20EF6A3B1}"/>
              </a:ext>
            </a:extLst>
          </p:cNvPr>
          <p:cNvSpPr txBox="1"/>
          <p:nvPr/>
        </p:nvSpPr>
        <p:spPr>
          <a:xfrm>
            <a:off x="1804987" y="4158983"/>
            <a:ext cx="307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Min.1 source (vidéo, article…)</a:t>
            </a:r>
            <a:endParaRPr lang="nl-NL" dirty="0"/>
          </a:p>
        </p:txBody>
      </p:sp>
      <p:pic>
        <p:nvPicPr>
          <p:cNvPr id="16" name="Graphic 15" descr="Klantbeoordeling">
            <a:extLst>
              <a:ext uri="{FF2B5EF4-FFF2-40B4-BE49-F238E27FC236}">
                <a16:creationId xmlns:a16="http://schemas.microsoft.com/office/drawing/2014/main" id="{120E1784-29B0-47D7-A662-438F14B0FC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987" y="5151600"/>
            <a:ext cx="762000" cy="76200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BB8B8EB5-D008-4C97-9AAE-1158EC3FF6CD}"/>
              </a:ext>
            </a:extLst>
          </p:cNvPr>
          <p:cNvSpPr txBox="1"/>
          <p:nvPr/>
        </p:nvSpPr>
        <p:spPr>
          <a:xfrm>
            <a:off x="1833245" y="5347934"/>
            <a:ext cx="335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Prendre une décision ensemble</a:t>
            </a:r>
            <a:endParaRPr lang="nl-NL" dirty="0"/>
          </a:p>
        </p:txBody>
      </p:sp>
      <p:pic>
        <p:nvPicPr>
          <p:cNvPr id="19" name="Graphic 18" descr="Vernieuwen RTL">
            <a:extLst>
              <a:ext uri="{FF2B5EF4-FFF2-40B4-BE49-F238E27FC236}">
                <a16:creationId xmlns:a16="http://schemas.microsoft.com/office/drawing/2014/main" id="{0257E6EA-D12B-4048-86A3-B4A28FC56A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09965" y="1914513"/>
            <a:ext cx="638175" cy="638175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477CBB4A-B49D-4F1D-A83E-B6E15983F0B2}"/>
              </a:ext>
            </a:extLst>
          </p:cNvPr>
          <p:cNvSpPr txBox="1"/>
          <p:nvPr/>
        </p:nvSpPr>
        <p:spPr>
          <a:xfrm>
            <a:off x="7143750" y="1899249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Après le parcours : redémarrage possible (&lt;&gt; vraie vie)</a:t>
            </a:r>
            <a:endParaRPr lang="nl-NL" dirty="0"/>
          </a:p>
        </p:txBody>
      </p:sp>
      <p:pic>
        <p:nvPicPr>
          <p:cNvPr id="24" name="Graphic 23" descr="Kaartkompas">
            <a:extLst>
              <a:ext uri="{FF2B5EF4-FFF2-40B4-BE49-F238E27FC236}">
                <a16:creationId xmlns:a16="http://schemas.microsoft.com/office/drawing/2014/main" id="{91C2D08D-D9F7-411B-96C0-B201445030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90904" y="2923729"/>
            <a:ext cx="767121" cy="694751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1A78F34D-E1F5-4B02-97DB-2190736EC3EA}"/>
              </a:ext>
            </a:extLst>
          </p:cNvPr>
          <p:cNvSpPr txBox="1"/>
          <p:nvPr/>
        </p:nvSpPr>
        <p:spPr>
          <a:xfrm>
            <a:off x="7143750" y="2972149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Le personnage cherche la sécurité (pas forcément en Europe)</a:t>
            </a:r>
            <a:endParaRPr lang="nl-NL" dirty="0"/>
          </a:p>
        </p:txBody>
      </p:sp>
      <p:pic>
        <p:nvPicPr>
          <p:cNvPr id="31" name="Graphic 30" descr="Gamecontroller">
            <a:extLst>
              <a:ext uri="{FF2B5EF4-FFF2-40B4-BE49-F238E27FC236}">
                <a16:creationId xmlns:a16="http://schemas.microsoft.com/office/drawing/2014/main" id="{95CA06FA-D35B-4C1C-9646-6A412AB758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37714" y="4055447"/>
            <a:ext cx="762000" cy="762000"/>
          </a:xfrm>
          <a:prstGeom prst="rect">
            <a:avLst/>
          </a:prstGeom>
        </p:spPr>
      </p:pic>
      <p:sp>
        <p:nvSpPr>
          <p:cNvPr id="32" name="Tekstvak 31">
            <a:extLst>
              <a:ext uri="{FF2B5EF4-FFF2-40B4-BE49-F238E27FC236}">
                <a16:creationId xmlns:a16="http://schemas.microsoft.com/office/drawing/2014/main" id="{E86D480D-7CB0-4A17-B4EE-CC84537B91BA}"/>
              </a:ext>
            </a:extLst>
          </p:cNvPr>
          <p:cNvSpPr txBox="1"/>
          <p:nvPr/>
        </p:nvSpPr>
        <p:spPr>
          <a:xfrm>
            <a:off x="7143750" y="4251781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Un jeu, mais pas un vrai jeu</a:t>
            </a:r>
            <a:endParaRPr lang="nl-NL" dirty="0"/>
          </a:p>
        </p:txBody>
      </p:sp>
      <p:pic>
        <p:nvPicPr>
          <p:cNvPr id="36" name="Graphic 35" descr="Verward gezicht zonder opvulling">
            <a:extLst>
              <a:ext uri="{FF2B5EF4-FFF2-40B4-BE49-F238E27FC236}">
                <a16:creationId xmlns:a16="http://schemas.microsoft.com/office/drawing/2014/main" id="{1535A0CC-0BAE-4ECF-9234-05BD885711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54907" y="5316607"/>
            <a:ext cx="624369" cy="624369"/>
          </a:xfrm>
          <a:prstGeom prst="rect">
            <a:avLst/>
          </a:prstGeom>
        </p:spPr>
      </p:pic>
      <p:pic>
        <p:nvPicPr>
          <p:cNvPr id="38" name="Graphic 37" descr="Verrast gezicht zonder opvulling">
            <a:extLst>
              <a:ext uri="{FF2B5EF4-FFF2-40B4-BE49-F238E27FC236}">
                <a16:creationId xmlns:a16="http://schemas.microsoft.com/office/drawing/2014/main" id="{DC75324E-C31D-443F-B740-2764317A47A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89991" y="5316607"/>
            <a:ext cx="624369" cy="624369"/>
          </a:xfrm>
          <a:prstGeom prst="rect">
            <a:avLst/>
          </a:prstGeom>
        </p:spPr>
      </p:pic>
      <p:sp>
        <p:nvSpPr>
          <p:cNvPr id="39" name="Tekstvak 38">
            <a:extLst>
              <a:ext uri="{FF2B5EF4-FFF2-40B4-BE49-F238E27FC236}">
                <a16:creationId xmlns:a16="http://schemas.microsoft.com/office/drawing/2014/main" id="{E50B324C-18C7-461E-B308-64B73CC896B1}"/>
              </a:ext>
            </a:extLst>
          </p:cNvPr>
          <p:cNvSpPr txBox="1"/>
          <p:nvPr/>
        </p:nvSpPr>
        <p:spPr>
          <a:xfrm>
            <a:off x="7219700" y="5423411"/>
            <a:ext cx="43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FF00"/>
                </a:solidFill>
              </a:rPr>
              <a:t>Une réalité dure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6A60402-CAA3-4191-BD8D-2382CEE33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8399"/>
            <a:ext cx="65" cy="5539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CCC9EEC-E6A0-49C9-A79A-9BAF6387F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425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12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0" grpId="0"/>
      <p:bldP spid="25" grpId="0"/>
      <p:bldP spid="32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1A2D5-3184-4F4E-BC48-08D2C001C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74" y="484693"/>
            <a:ext cx="10515600" cy="1325563"/>
          </a:xfrm>
        </p:spPr>
        <p:txBody>
          <a:bodyPr/>
          <a:lstStyle/>
          <a:p>
            <a:r>
              <a:rPr lang="nl-BE" dirty="0"/>
              <a:t>De quoi avez-vous besoin ?</a:t>
            </a:r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30583D-CA06-462C-A761-65A99A556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07071"/>
            <a:ext cx="8442814" cy="859649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Par 3 : un ordinateur + un répartiteur + des écouteurs </a:t>
            </a:r>
            <a:endParaRPr lang="en-BE" dirty="0"/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94C76A63-1226-45B1-8040-1651E32591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" t="4161" r="1086" b="12835"/>
          <a:stretch/>
        </p:blipFill>
        <p:spPr>
          <a:xfrm>
            <a:off x="716280" y="2966720"/>
            <a:ext cx="4851400" cy="2743805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C8208611-32DE-41BD-80C9-67D35D6E6EE9}"/>
              </a:ext>
            </a:extLst>
          </p:cNvPr>
          <p:cNvSpPr txBox="1">
            <a:spLocks/>
          </p:cNvSpPr>
          <p:nvPr/>
        </p:nvSpPr>
        <p:spPr>
          <a:xfrm>
            <a:off x="8330107" y="957614"/>
            <a:ext cx="5491480" cy="688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dirty="0"/>
              <a:t>Feuille de travail :</a:t>
            </a:r>
            <a:endParaRPr lang="en-B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DD8AE3-0496-4EF7-B5AB-F5B69E4E4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814" y="1431177"/>
            <a:ext cx="3327155" cy="47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0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8132455-1714-4F8D-8A90-7D5D82326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Que savez-vous déjà sur ces pays ? </a:t>
            </a:r>
            <a:endParaRPr lang="en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C395DA-F7F3-48B5-8BD0-D0F7D7FA7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  <a:p>
            <a:r>
              <a:rPr lang="nl-BE" dirty="0"/>
              <a:t>Syrie</a:t>
            </a:r>
          </a:p>
          <a:p>
            <a:r>
              <a:rPr lang="nl-BE" dirty="0"/>
              <a:t>Érythrée</a:t>
            </a:r>
          </a:p>
          <a:p>
            <a:r>
              <a:rPr lang="nl-BE" dirty="0"/>
              <a:t>Congo</a:t>
            </a:r>
          </a:p>
          <a:p>
            <a:pPr marL="457200" lvl="1" indent="0">
              <a:buNone/>
            </a:pPr>
            <a:endParaRPr lang="nl-BE" dirty="0"/>
          </a:p>
          <a:p>
            <a:pPr marL="457200" lvl="1" indent="0">
              <a:buNone/>
            </a:pPr>
            <a:endParaRPr lang="nl-BE" dirty="0"/>
          </a:p>
          <a:p>
            <a:pPr marL="0" indent="0">
              <a:buNone/>
            </a:pPr>
            <a:r>
              <a:rPr lang="fr-BE" sz="2000" i="1" dirty="0"/>
              <a:t>Pour chacun des 3 pays, notez quelques mots clés sur un post-it.</a:t>
            </a:r>
            <a:endParaRPr lang="en-BE" sz="2000" i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B62F26-C424-46BE-A77E-28D9DCB25D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86"/>
          <a:stretch/>
        </p:blipFill>
        <p:spPr>
          <a:xfrm>
            <a:off x="0" y="1825625"/>
            <a:ext cx="580033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1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5A2B97-8A8C-48FC-AE07-59EC6A748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761"/>
            <a:ext cx="10515600" cy="1209040"/>
          </a:xfrm>
        </p:spPr>
        <p:txBody>
          <a:bodyPr>
            <a:normAutofit/>
          </a:bodyPr>
          <a:lstStyle/>
          <a:p>
            <a:endParaRPr lang="nl-BE" dirty="0"/>
          </a:p>
          <a:p>
            <a:pPr marL="0" indent="0">
              <a:buNone/>
            </a:pPr>
            <a:r>
              <a:rPr lang="nl-BE" dirty="0"/>
              <a:t>Accès au </a:t>
            </a:r>
            <a:r>
              <a:rPr lang="nl-BE" i="1" dirty="0"/>
              <a:t>serious game </a:t>
            </a:r>
            <a:r>
              <a:rPr lang="nl-BE" dirty="0"/>
              <a:t>:</a:t>
            </a:r>
            <a:endParaRPr lang="nl-NL" dirty="0"/>
          </a:p>
        </p:txBody>
      </p:sp>
      <p:sp>
        <p:nvSpPr>
          <p:cNvPr id="4" name="Ondertitel 1">
            <a:extLst>
              <a:ext uri="{FF2B5EF4-FFF2-40B4-BE49-F238E27FC236}">
                <a16:creationId xmlns:a16="http://schemas.microsoft.com/office/drawing/2014/main" id="{2D493744-F494-4834-ACCD-87BE2C5F5043}"/>
              </a:ext>
            </a:extLst>
          </p:cNvPr>
          <p:cNvSpPr txBox="1">
            <a:spLocks/>
          </p:cNvSpPr>
          <p:nvPr/>
        </p:nvSpPr>
        <p:spPr>
          <a:xfrm>
            <a:off x="1126239" y="224885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6000" u="sng" dirty="0">
                <a:hlinkClick r:id="rId2"/>
              </a:rPr>
              <a:t>www.walk-in-my-shoes.be</a:t>
            </a:r>
            <a:r>
              <a:rPr lang="nl-NL" sz="6000" dirty="0"/>
              <a:t> 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F5C27390-42F0-4060-9295-4B89594A46F9}"/>
              </a:ext>
            </a:extLst>
          </p:cNvPr>
          <p:cNvSpPr txBox="1">
            <a:spLocks/>
          </p:cNvSpPr>
          <p:nvPr/>
        </p:nvSpPr>
        <p:spPr>
          <a:xfrm>
            <a:off x="1126239" y="3897948"/>
            <a:ext cx="6663523" cy="120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dirty="0"/>
              <a:t>Le chargement du jeu peut prendre un certain temps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AC16B96-D639-4CA3-9EF4-E2475A21DF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50" t="20847" r="26621" b="16612"/>
          <a:stretch/>
        </p:blipFill>
        <p:spPr>
          <a:xfrm>
            <a:off x="6849704" y="3558994"/>
            <a:ext cx="1737530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FD7A30F-635A-4EE9-86D3-F0C504662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42726"/>
          </a:xfrm>
        </p:spPr>
        <p:txBody>
          <a:bodyPr>
            <a:normAutofit/>
          </a:bodyPr>
          <a:lstStyle/>
          <a:p>
            <a:r>
              <a:rPr lang="nl-BE" dirty="0"/>
              <a:t>Bravo !</a:t>
            </a:r>
            <a:br>
              <a:rPr lang="nl-BE" dirty="0"/>
            </a:br>
            <a:r>
              <a:rPr lang="nl-BE" dirty="0"/>
              <a:t>Vous avez terminé un parcours ?</a:t>
            </a:r>
            <a:endParaRPr lang="en-BE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A9F8127-5217-4837-BE88-E004D96A1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9235"/>
            <a:ext cx="8406161" cy="4351338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nl-BE" dirty="0" err="1"/>
              <a:t>Alors</a:t>
            </a:r>
            <a:r>
              <a:rPr lang="nl-BE" dirty="0"/>
              <a:t> </a:t>
            </a:r>
            <a:r>
              <a:rPr lang="nl-BE" dirty="0" err="1"/>
              <a:t>vous</a:t>
            </a:r>
            <a:r>
              <a:rPr lang="nl-BE" dirty="0"/>
              <a:t> </a:t>
            </a:r>
            <a:r>
              <a:rPr lang="nl-BE" dirty="0" err="1"/>
              <a:t>pouvez</a:t>
            </a:r>
            <a:r>
              <a:rPr lang="nl-BE" dirty="0"/>
              <a:t> </a:t>
            </a:r>
            <a:r>
              <a:rPr lang="nl-BE" dirty="0" err="1"/>
              <a:t>réessayer</a:t>
            </a:r>
            <a:r>
              <a:rPr lang="nl-BE" dirty="0"/>
              <a:t> et </a:t>
            </a:r>
            <a:r>
              <a:rPr lang="nl-BE" dirty="0" err="1"/>
              <a:t>voir</a:t>
            </a:r>
            <a:r>
              <a:rPr lang="nl-BE" dirty="0"/>
              <a:t> </a:t>
            </a:r>
            <a:r>
              <a:rPr lang="nl-BE" dirty="0" err="1"/>
              <a:t>ce</a:t>
            </a:r>
            <a:r>
              <a:rPr lang="nl-BE" dirty="0"/>
              <a:t> qui se passe si </a:t>
            </a:r>
            <a:r>
              <a:rPr lang="nl-BE" dirty="0" err="1"/>
              <a:t>vous</a:t>
            </a:r>
            <a:r>
              <a:rPr lang="nl-BE" dirty="0"/>
              <a:t> </a:t>
            </a:r>
            <a:r>
              <a:rPr lang="nl-BE" dirty="0" err="1"/>
              <a:t>faites</a:t>
            </a:r>
            <a:r>
              <a:rPr lang="nl-BE" dirty="0"/>
              <a:t> des </a:t>
            </a:r>
            <a:r>
              <a:rPr lang="nl-BE" dirty="0" err="1"/>
              <a:t>choix</a:t>
            </a:r>
            <a:r>
              <a:rPr lang="nl-BE" dirty="0"/>
              <a:t> différents.</a:t>
            </a:r>
          </a:p>
          <a:p>
            <a:pPr marL="514350" lvl="0" indent="-514350">
              <a:buFont typeface="+mj-lt"/>
              <a:buAutoNum type="arabicPeriod"/>
            </a:pPr>
            <a:endParaRPr lang="en-BE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Vous</a:t>
            </a:r>
            <a:r>
              <a:rPr lang="en-GB" dirty="0"/>
              <a:t> </a:t>
            </a:r>
            <a:r>
              <a:rPr lang="en-GB" dirty="0" err="1"/>
              <a:t>avez</a:t>
            </a:r>
            <a:r>
              <a:rPr lang="en-GB" dirty="0"/>
              <a:t> </a:t>
            </a:r>
            <a:r>
              <a:rPr lang="en-GB" dirty="0" err="1"/>
              <a:t>terminé</a:t>
            </a:r>
            <a:r>
              <a:rPr lang="en-GB" dirty="0"/>
              <a:t> ? </a:t>
            </a:r>
            <a:r>
              <a:rPr lang="en-GB" dirty="0" err="1"/>
              <a:t>Essayez</a:t>
            </a:r>
            <a:r>
              <a:rPr lang="en-GB" dirty="0"/>
              <a:t> un </a:t>
            </a:r>
            <a:r>
              <a:rPr lang="en-GB" dirty="0" err="1"/>
              <a:t>autre</a:t>
            </a:r>
            <a:r>
              <a:rPr lang="en-GB" dirty="0"/>
              <a:t> </a:t>
            </a:r>
            <a:r>
              <a:rPr lang="en-GB" dirty="0" err="1"/>
              <a:t>personnage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remplissez</a:t>
            </a:r>
            <a:r>
              <a:rPr lang="en-GB" dirty="0"/>
              <a:t> </a:t>
            </a:r>
            <a:r>
              <a:rPr lang="en-GB" dirty="0" err="1"/>
              <a:t>dès</a:t>
            </a:r>
            <a:r>
              <a:rPr lang="en-GB" dirty="0"/>
              <a:t> </a:t>
            </a:r>
            <a:r>
              <a:rPr lang="en-GB" dirty="0" err="1"/>
              <a:t>maintenant</a:t>
            </a:r>
            <a:r>
              <a:rPr lang="en-GB" dirty="0"/>
              <a:t> </a:t>
            </a:r>
            <a:r>
              <a:rPr lang="en-GB" dirty="0" err="1"/>
              <a:t>votre</a:t>
            </a:r>
            <a:r>
              <a:rPr lang="en-GB" dirty="0"/>
              <a:t> </a:t>
            </a:r>
            <a:r>
              <a:rPr lang="en-GB" dirty="0" err="1"/>
              <a:t>feuille</a:t>
            </a:r>
            <a:r>
              <a:rPr lang="en-GB" dirty="0"/>
              <a:t> de travail.</a:t>
            </a:r>
            <a:endParaRPr lang="en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A9E1FD-D1A5-42A4-B122-3FF98FAA1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044" y="1639314"/>
            <a:ext cx="3054956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64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23A540-CA36-4792-9A03-4DEC05D11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88" y="151075"/>
            <a:ext cx="4708748" cy="670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9929621-0A9C-4154-9A5D-1D4A3EFAC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BE" dirty="0"/>
              <a:t>Feuille de travail </a:t>
            </a:r>
            <a:endParaRPr lang="en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42698BE-2A67-4702-95DE-BAE47B4B3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688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Cadres bleus clairs = individuel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Cadres noires = dans votre groupe</a:t>
            </a:r>
            <a:endParaRPr lang="en-BE" dirty="0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95E81D2F-00F4-481D-A268-073B6E017015}"/>
              </a:ext>
            </a:extLst>
          </p:cNvPr>
          <p:cNvSpPr/>
          <p:nvPr/>
        </p:nvSpPr>
        <p:spPr>
          <a:xfrm>
            <a:off x="5279818" y="3828316"/>
            <a:ext cx="563707" cy="2827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3FDCB607-0349-450F-B2FE-FC121A346E3D}"/>
              </a:ext>
            </a:extLst>
          </p:cNvPr>
          <p:cNvSpPr/>
          <p:nvPr/>
        </p:nvSpPr>
        <p:spPr>
          <a:xfrm>
            <a:off x="9496528" y="2858385"/>
            <a:ext cx="682179" cy="4006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F358ADD-5FD3-4EFB-B11D-9C4A23855F97}"/>
              </a:ext>
            </a:extLst>
          </p:cNvPr>
          <p:cNvSpPr/>
          <p:nvPr/>
        </p:nvSpPr>
        <p:spPr>
          <a:xfrm>
            <a:off x="9555763" y="5604477"/>
            <a:ext cx="563708" cy="2827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C72DF186-C9E3-4AFE-A2B7-F12EAA8647AD}"/>
              </a:ext>
            </a:extLst>
          </p:cNvPr>
          <p:cNvSpPr/>
          <p:nvPr/>
        </p:nvSpPr>
        <p:spPr>
          <a:xfrm>
            <a:off x="5279817" y="1214487"/>
            <a:ext cx="563708" cy="2827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30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59986-690E-4C23-BC57-4090D61A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Retour sur l'expérience</a:t>
            </a:r>
            <a:endParaRPr lang="en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E224E3-EE8E-4C83-AECD-F858AC646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90631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697" y="299989"/>
            <a:ext cx="7766509" cy="2852737"/>
          </a:xfrm>
        </p:spPr>
        <p:txBody>
          <a:bodyPr>
            <a:noAutofit/>
          </a:bodyPr>
          <a:lstStyle/>
          <a:p>
            <a:r>
              <a:rPr lang="nl-BE" sz="4800" b="1" dirty="0"/>
              <a:t>1</a:t>
            </a:r>
            <a:r>
              <a:rPr lang="nl-BE" sz="4800" dirty="0"/>
              <a:t>. Quel parcours avez-vous suivi ?</a:t>
            </a:r>
            <a:br>
              <a:rPr lang="nl-BE" sz="4800" dirty="0"/>
            </a:br>
            <a:r>
              <a:rPr lang="nl-BE" sz="3600" dirty="0"/>
              <a:t>Résumez brièvement le trajet ensemble</a:t>
            </a:r>
            <a:r>
              <a:rPr lang="nl-BE" sz="4400" dirty="0"/>
              <a:t>.</a:t>
            </a:r>
            <a:endParaRPr lang="nl-NL" sz="4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58902C-8225-4EB8-AFC6-57B5BAE2AB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0"/>
          <a:stretch/>
        </p:blipFill>
        <p:spPr>
          <a:xfrm>
            <a:off x="8129239" y="407897"/>
            <a:ext cx="3704064" cy="26369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BD1925D-0B36-463A-8825-54F7C2BC8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129" y="3813182"/>
            <a:ext cx="2271829" cy="2362702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0531DAC7-D8FD-4E8F-AFF1-5A0C41206989}"/>
              </a:ext>
            </a:extLst>
          </p:cNvPr>
          <p:cNvSpPr txBox="1">
            <a:spLocks/>
          </p:cNvSpPr>
          <p:nvPr/>
        </p:nvSpPr>
        <p:spPr>
          <a:xfrm>
            <a:off x="199852" y="2496433"/>
            <a:ext cx="9781419" cy="2898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600" dirty="0"/>
              <a:t>Quelle était la situation dans le pays d’origine ?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600" dirty="0"/>
              <a:t>Quel chemin votre personnage a-t-il emprunté ?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600" dirty="0"/>
              <a:t>Comment cela s'est-il terminé ?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1068166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93" y="2950208"/>
            <a:ext cx="10515600" cy="2852737"/>
          </a:xfrm>
        </p:spPr>
        <p:txBody>
          <a:bodyPr>
            <a:normAutofit/>
          </a:bodyPr>
          <a:lstStyle/>
          <a:p>
            <a:r>
              <a:rPr lang="nl-BE" sz="4800" dirty="0"/>
              <a:t>2. Quel est votre première impression/sentiment après avoir utilisé Walk in my shoes, en un ou quelques mots ? </a:t>
            </a:r>
            <a:endParaRPr lang="nl-NL" sz="4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A7BB4D3-8A18-4030-B801-5E1E999D3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609" y="674045"/>
            <a:ext cx="3747923" cy="249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93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859AE-DFED-4224-B397-6FD218D1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29508"/>
            <a:ext cx="6260612" cy="2675059"/>
          </a:xfrm>
        </p:spPr>
        <p:txBody>
          <a:bodyPr/>
          <a:lstStyle/>
          <a:p>
            <a:r>
              <a:rPr lang="nl-BE" dirty="0"/>
              <a:t>3. Quelques questions mises en évidence</a:t>
            </a:r>
            <a:endParaRPr lang="en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161368-B5DB-4E61-A88B-5DE5B7D35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3C8427C-F79A-4CE4-B712-C75988ED7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042" y="0"/>
            <a:ext cx="4928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07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6430"/>
            <a:ext cx="10515600" cy="2852737"/>
          </a:xfrm>
        </p:spPr>
        <p:txBody>
          <a:bodyPr>
            <a:normAutofit/>
          </a:bodyPr>
          <a:lstStyle/>
          <a:p>
            <a:r>
              <a:rPr lang="fr-BE" dirty="0"/>
              <a:t>Qu'avez-vous en commun avec votre personnage ?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58902C-8225-4EB8-AFC6-57B5BAE2AB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0"/>
          <a:stretch/>
        </p:blipFill>
        <p:spPr>
          <a:xfrm>
            <a:off x="7928517" y="407897"/>
            <a:ext cx="3704064" cy="2636922"/>
          </a:xfrm>
          <a:prstGeom prst="rect">
            <a:avLst/>
          </a:prstGeom>
        </p:spPr>
      </p:pic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04D99A19-63EF-49FA-988C-F088CBA67E58}"/>
              </a:ext>
            </a:extLst>
          </p:cNvPr>
          <p:cNvSpPr/>
          <p:nvPr/>
        </p:nvSpPr>
        <p:spPr>
          <a:xfrm>
            <a:off x="4497658" y="407897"/>
            <a:ext cx="2676293" cy="1605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Nous rêvons tous les deux de ….</a:t>
            </a:r>
            <a:endParaRPr lang="en-BE" dirty="0"/>
          </a:p>
        </p:txBody>
      </p:sp>
      <p:sp>
        <p:nvSpPr>
          <p:cNvPr id="7" name="Gedachtewolkje: wolk 6">
            <a:extLst>
              <a:ext uri="{FF2B5EF4-FFF2-40B4-BE49-F238E27FC236}">
                <a16:creationId xmlns:a16="http://schemas.microsoft.com/office/drawing/2014/main" id="{967306A8-8D58-454D-9A87-CA1986B57AE1}"/>
              </a:ext>
            </a:extLst>
          </p:cNvPr>
          <p:cNvSpPr/>
          <p:nvPr/>
        </p:nvSpPr>
        <p:spPr>
          <a:xfrm>
            <a:off x="1066799" y="1210785"/>
            <a:ext cx="2676293" cy="1605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Nous pensons tous les deux que .... est important</a:t>
            </a:r>
            <a:endParaRPr lang="en-BE" dirty="0"/>
          </a:p>
        </p:txBody>
      </p:sp>
      <p:sp>
        <p:nvSpPr>
          <p:cNvPr id="8" name="Gedachtewolkje: wolk 7">
            <a:extLst>
              <a:ext uri="{FF2B5EF4-FFF2-40B4-BE49-F238E27FC236}">
                <a16:creationId xmlns:a16="http://schemas.microsoft.com/office/drawing/2014/main" id="{BF8CCC1A-36D8-469C-A829-9F641E63BAD8}"/>
              </a:ext>
            </a:extLst>
          </p:cNvPr>
          <p:cNvSpPr/>
          <p:nvPr/>
        </p:nvSpPr>
        <p:spPr>
          <a:xfrm>
            <a:off x="7843024" y="4635652"/>
            <a:ext cx="2676293" cy="1605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Nous sommes tous les deux...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73171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4" y="2283542"/>
            <a:ext cx="11619313" cy="2991843"/>
          </a:xfrm>
        </p:spPr>
        <p:txBody>
          <a:bodyPr>
            <a:normAutofit/>
          </a:bodyPr>
          <a:lstStyle/>
          <a:p>
            <a:r>
              <a:rPr lang="nl-BE" sz="5400" dirty="0"/>
              <a:t>Les </a:t>
            </a:r>
            <a:r>
              <a:rPr lang="nl-BE" sz="5400" dirty="0" err="1"/>
              <a:t>choix</a:t>
            </a:r>
            <a:r>
              <a:rPr lang="nl-BE" sz="5400" dirty="0"/>
              <a:t> </a:t>
            </a:r>
            <a:r>
              <a:rPr lang="nl-BE" sz="5400" dirty="0" err="1"/>
              <a:t>auxquels</a:t>
            </a:r>
            <a:r>
              <a:rPr lang="nl-BE" sz="5400" dirty="0"/>
              <a:t> votre personnage a </a:t>
            </a:r>
            <a:r>
              <a:rPr lang="nl-BE" sz="5400" dirty="0" err="1"/>
              <a:t>été</a:t>
            </a:r>
            <a:r>
              <a:rPr lang="nl-BE" sz="5400" dirty="0"/>
              <a:t> </a:t>
            </a:r>
            <a:r>
              <a:rPr lang="nl-BE" sz="5400" dirty="0" err="1"/>
              <a:t>confronté</a:t>
            </a:r>
            <a:r>
              <a:rPr lang="nl-BE" sz="5400" dirty="0"/>
              <a:t> </a:t>
            </a:r>
            <a:r>
              <a:rPr lang="nl-BE" sz="5400" dirty="0" err="1"/>
              <a:t>étaient-ils</a:t>
            </a:r>
            <a:r>
              <a:rPr lang="nl-BE" sz="5400" dirty="0"/>
              <a:t> des </a:t>
            </a:r>
            <a:r>
              <a:rPr lang="nl-BE" sz="5400" dirty="0" err="1"/>
              <a:t>choix</a:t>
            </a:r>
            <a:r>
              <a:rPr lang="nl-BE" sz="5400" dirty="0"/>
              <a:t> réels ? Ou </a:t>
            </a:r>
            <a:r>
              <a:rPr lang="nl-BE" sz="5400" dirty="0" err="1"/>
              <a:t>plutôt</a:t>
            </a:r>
            <a:r>
              <a:rPr lang="nl-BE" sz="5400" dirty="0"/>
              <a:t> des </a:t>
            </a:r>
            <a:r>
              <a:rPr lang="nl-BE" sz="5400" dirty="0" err="1"/>
              <a:t>choix</a:t>
            </a:r>
            <a:r>
              <a:rPr lang="nl-BE" sz="5400" dirty="0"/>
              <a:t> </a:t>
            </a:r>
            <a:r>
              <a:rPr lang="nl-BE" sz="5400" dirty="0" err="1"/>
              <a:t>forcés</a:t>
            </a:r>
            <a:r>
              <a:rPr lang="nl-BE" sz="5400" dirty="0"/>
              <a:t> ? </a:t>
            </a:r>
            <a:endParaRPr lang="nl-NL" sz="5400" dirty="0"/>
          </a:p>
        </p:txBody>
      </p:sp>
      <p:sp>
        <p:nvSpPr>
          <p:cNvPr id="5" name="Gedachtewolkje: wolk 4">
            <a:extLst>
              <a:ext uri="{FF2B5EF4-FFF2-40B4-BE49-F238E27FC236}">
                <a16:creationId xmlns:a16="http://schemas.microsoft.com/office/drawing/2014/main" id="{99DBE7D9-4ADD-47A6-9895-033EC1873E78}"/>
              </a:ext>
            </a:extLst>
          </p:cNvPr>
          <p:cNvSpPr/>
          <p:nvPr/>
        </p:nvSpPr>
        <p:spPr>
          <a:xfrm>
            <a:off x="7829013" y="4829405"/>
            <a:ext cx="3776547" cy="15789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SENAIT</a:t>
            </a:r>
            <a:br>
              <a:rPr lang="nl-BE" dirty="0"/>
            </a:br>
            <a:r>
              <a:rPr lang="nl-BE" dirty="0"/>
              <a:t>? </a:t>
            </a:r>
            <a:r>
              <a:rPr lang="nl-BE" dirty="0" err="1"/>
              <a:t>Fuir</a:t>
            </a:r>
            <a:r>
              <a:rPr lang="nl-BE" dirty="0"/>
              <a:t> et </a:t>
            </a:r>
            <a:r>
              <a:rPr lang="nl-BE" dirty="0" err="1"/>
              <a:t>pouvoir</a:t>
            </a:r>
            <a:r>
              <a:rPr lang="nl-BE" dirty="0"/>
              <a:t> </a:t>
            </a:r>
            <a:r>
              <a:rPr lang="nl-BE" dirty="0" err="1"/>
              <a:t>prévenir</a:t>
            </a:r>
            <a:r>
              <a:rPr lang="nl-BE" dirty="0"/>
              <a:t> </a:t>
            </a:r>
            <a:r>
              <a:rPr lang="nl-BE" dirty="0" err="1"/>
              <a:t>mon</a:t>
            </a:r>
            <a:r>
              <a:rPr lang="nl-BE" dirty="0"/>
              <a:t> </a:t>
            </a:r>
            <a:r>
              <a:rPr lang="nl-BE" dirty="0" err="1"/>
              <a:t>oncle</a:t>
            </a:r>
            <a:r>
              <a:rPr lang="nl-BE" dirty="0"/>
              <a:t>, ou </a:t>
            </a:r>
            <a:r>
              <a:rPr lang="nl-BE" dirty="0" err="1"/>
              <a:t>attendre</a:t>
            </a:r>
            <a:r>
              <a:rPr lang="nl-BE" dirty="0"/>
              <a:t> ?</a:t>
            </a:r>
            <a:endParaRPr lang="en-BE" dirty="0"/>
          </a:p>
        </p:txBody>
      </p:sp>
      <p:sp>
        <p:nvSpPr>
          <p:cNvPr id="9" name="Gedachtewolkje: wolk 8">
            <a:extLst>
              <a:ext uri="{FF2B5EF4-FFF2-40B4-BE49-F238E27FC236}">
                <a16:creationId xmlns:a16="http://schemas.microsoft.com/office/drawing/2014/main" id="{BCFEDFE4-E62E-4FA6-8CD3-1C4CDA8015F2}"/>
              </a:ext>
            </a:extLst>
          </p:cNvPr>
          <p:cNvSpPr/>
          <p:nvPr/>
        </p:nvSpPr>
        <p:spPr>
          <a:xfrm>
            <a:off x="1323278" y="428197"/>
            <a:ext cx="3337931" cy="185534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HASSAN</a:t>
            </a:r>
            <a:br>
              <a:rPr lang="nl-BE" dirty="0"/>
            </a:br>
            <a:r>
              <a:rPr lang="nl-BE" dirty="0"/>
              <a:t>? </a:t>
            </a:r>
            <a:r>
              <a:rPr lang="nl-BE" dirty="0" err="1"/>
              <a:t>Rejoindre</a:t>
            </a:r>
            <a:r>
              <a:rPr lang="nl-BE" dirty="0"/>
              <a:t> </a:t>
            </a:r>
            <a:r>
              <a:rPr lang="nl-BE" dirty="0" err="1"/>
              <a:t>l’armée</a:t>
            </a:r>
            <a:r>
              <a:rPr lang="nl-BE" dirty="0"/>
              <a:t> (et </a:t>
            </a:r>
            <a:r>
              <a:rPr lang="nl-BE" dirty="0" err="1"/>
              <a:t>combattre</a:t>
            </a:r>
            <a:r>
              <a:rPr lang="nl-BE" dirty="0"/>
              <a:t> mes </a:t>
            </a:r>
            <a:r>
              <a:rPr lang="nl-BE" dirty="0" err="1"/>
              <a:t>amis</a:t>
            </a:r>
            <a:r>
              <a:rPr lang="nl-BE" dirty="0"/>
              <a:t>) ou aller en </a:t>
            </a:r>
            <a:r>
              <a:rPr lang="nl-BE" dirty="0" err="1"/>
              <a:t>Turquie</a:t>
            </a:r>
            <a:r>
              <a:rPr lang="nl-BE" dirty="0"/>
              <a:t> ?</a:t>
            </a:r>
            <a:endParaRPr lang="en-BE" dirty="0"/>
          </a:p>
        </p:txBody>
      </p:sp>
      <p:sp>
        <p:nvSpPr>
          <p:cNvPr id="10" name="Gedachtewolkje: wolk 9">
            <a:extLst>
              <a:ext uri="{FF2B5EF4-FFF2-40B4-BE49-F238E27FC236}">
                <a16:creationId xmlns:a16="http://schemas.microsoft.com/office/drawing/2014/main" id="{AC2546D6-3160-48C1-AA15-40BBC1BB40E1}"/>
              </a:ext>
            </a:extLst>
          </p:cNvPr>
          <p:cNvSpPr/>
          <p:nvPr/>
        </p:nvSpPr>
        <p:spPr>
          <a:xfrm>
            <a:off x="6590370" y="571085"/>
            <a:ext cx="4311805" cy="185534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SIFA</a:t>
            </a:r>
            <a:br>
              <a:rPr lang="nl-BE" dirty="0"/>
            </a:br>
            <a:r>
              <a:rPr lang="nl-BE" dirty="0"/>
              <a:t>? </a:t>
            </a:r>
            <a:r>
              <a:rPr lang="nl-BE" dirty="0" err="1"/>
              <a:t>Rester</a:t>
            </a:r>
            <a:r>
              <a:rPr lang="nl-BE" dirty="0"/>
              <a:t> sur </a:t>
            </a:r>
            <a:r>
              <a:rPr lang="nl-BE" dirty="0" err="1"/>
              <a:t>place</a:t>
            </a:r>
            <a:r>
              <a:rPr lang="nl-BE" dirty="0"/>
              <a:t> pour </a:t>
            </a:r>
            <a:r>
              <a:rPr lang="nl-BE" dirty="0" err="1"/>
              <a:t>chercher</a:t>
            </a:r>
            <a:r>
              <a:rPr lang="nl-BE" dirty="0"/>
              <a:t> ma </a:t>
            </a:r>
            <a:r>
              <a:rPr lang="nl-BE" dirty="0" err="1"/>
              <a:t>famille</a:t>
            </a:r>
            <a:r>
              <a:rPr lang="nl-BE" dirty="0"/>
              <a:t> ou </a:t>
            </a:r>
            <a:r>
              <a:rPr lang="nl-BE" dirty="0" err="1"/>
              <a:t>fuir</a:t>
            </a:r>
            <a:r>
              <a:rPr lang="nl-BE" dirty="0"/>
              <a:t> pour ma sécurité ?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327880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2045"/>
            <a:ext cx="10515600" cy="2056360"/>
          </a:xfrm>
        </p:spPr>
        <p:txBody>
          <a:bodyPr>
            <a:normAutofit/>
          </a:bodyPr>
          <a:lstStyle/>
          <a:p>
            <a:r>
              <a:rPr lang="nl-BE" dirty="0" err="1"/>
              <a:t>Pourquoi</a:t>
            </a:r>
            <a:r>
              <a:rPr lang="nl-BE" dirty="0"/>
              <a:t> les </a:t>
            </a:r>
            <a:r>
              <a:rPr lang="nl-BE" dirty="0" err="1"/>
              <a:t>gens</a:t>
            </a:r>
            <a:r>
              <a:rPr lang="nl-BE" dirty="0"/>
              <a:t> </a:t>
            </a:r>
            <a:r>
              <a:rPr lang="nl-BE" dirty="0" err="1"/>
              <a:t>fuient-ils</a:t>
            </a:r>
            <a:r>
              <a:rPr lang="nl-BE" dirty="0"/>
              <a:t> ?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91050C2-319F-4137-BB5B-7E1F78EBCE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421" y="964211"/>
            <a:ext cx="2507861" cy="313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0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92" y="2981241"/>
            <a:ext cx="11355016" cy="2056360"/>
          </a:xfrm>
        </p:spPr>
        <p:txBody>
          <a:bodyPr>
            <a:normAutofit fontScale="90000"/>
          </a:bodyPr>
          <a:lstStyle/>
          <a:p>
            <a:r>
              <a:rPr lang="fr-BE" dirty="0"/>
              <a:t>De quoi les personnes en fuite ont-elles le plus besoin ? Que recherchent-elles ?</a:t>
            </a:r>
            <a:endParaRPr lang="en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C41B38F-A166-4029-9F1D-EB42C331C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8102"/>
            <a:ext cx="3003395" cy="168941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0B0AC3-75D6-46E2-B3FC-AF8948C64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395" y="692421"/>
            <a:ext cx="3059151" cy="172077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50E71F-616C-41DE-908D-26B0FAEE31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546" y="692421"/>
            <a:ext cx="3003395" cy="168941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2BFE4AA-F8BC-41EE-8D73-6AC3D88B30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941" y="692421"/>
            <a:ext cx="3059151" cy="172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83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2" y="2234789"/>
            <a:ext cx="11312912" cy="1871314"/>
          </a:xfrm>
        </p:spPr>
        <p:txBody>
          <a:bodyPr>
            <a:normAutofit/>
          </a:bodyPr>
          <a:lstStyle/>
          <a:p>
            <a:r>
              <a:rPr lang="nl-BE" sz="4800" dirty="0"/>
              <a:t>Est-</a:t>
            </a:r>
            <a:r>
              <a:rPr lang="nl-BE" sz="4800" dirty="0" err="1"/>
              <a:t>il</a:t>
            </a:r>
            <a:r>
              <a:rPr lang="nl-BE" sz="4800" dirty="0"/>
              <a:t> </a:t>
            </a:r>
            <a:r>
              <a:rPr lang="nl-BE" sz="4800" dirty="0" err="1"/>
              <a:t>facile</a:t>
            </a:r>
            <a:r>
              <a:rPr lang="nl-BE" sz="4800" dirty="0"/>
              <a:t> pour les </a:t>
            </a:r>
            <a:r>
              <a:rPr lang="nl-BE" sz="4800" dirty="0" err="1"/>
              <a:t>personnes</a:t>
            </a:r>
            <a:r>
              <a:rPr lang="nl-BE" sz="4800" dirty="0"/>
              <a:t> en </a:t>
            </a:r>
            <a:r>
              <a:rPr lang="nl-BE" sz="4800" dirty="0" err="1"/>
              <a:t>fuite</a:t>
            </a:r>
            <a:r>
              <a:rPr lang="nl-BE" sz="4800" dirty="0"/>
              <a:t> de </a:t>
            </a:r>
            <a:r>
              <a:rPr lang="nl-BE" sz="4800" dirty="0" err="1"/>
              <a:t>trouver</a:t>
            </a:r>
            <a:r>
              <a:rPr lang="nl-BE" sz="4800" dirty="0"/>
              <a:t> un </a:t>
            </a:r>
            <a:r>
              <a:rPr lang="nl-BE" sz="4800" dirty="0" err="1"/>
              <a:t>endroit-sûr</a:t>
            </a:r>
            <a:r>
              <a:rPr lang="nl-BE" sz="4800" dirty="0"/>
              <a:t> ?</a:t>
            </a:r>
            <a:endParaRPr lang="nl-NL" sz="48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8C63FDA-1FBD-4875-9ADE-48BE9AC94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1375"/>
            <a:ext cx="3271024" cy="183995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5409726-9F21-46D2-92F6-1330EB62C3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"/>
          <a:stretch/>
        </p:blipFill>
        <p:spPr>
          <a:xfrm>
            <a:off x="6319838" y="691374"/>
            <a:ext cx="3047185" cy="183995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0DD6344-F684-477B-AEC9-3927DC1A35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0"/>
          <a:stretch/>
        </p:blipFill>
        <p:spPr>
          <a:xfrm>
            <a:off x="9144815" y="691373"/>
            <a:ext cx="3047185" cy="1839493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736B5018-432E-42EB-9494-5B5F6180A899}"/>
              </a:ext>
            </a:extLst>
          </p:cNvPr>
          <p:cNvSpPr txBox="1"/>
          <p:nvPr/>
        </p:nvSpPr>
        <p:spPr>
          <a:xfrm>
            <a:off x="1053975" y="4594447"/>
            <a:ext cx="6947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err="1"/>
              <a:t>Où</a:t>
            </a:r>
            <a:r>
              <a:rPr lang="nl-BE" sz="2800" dirty="0"/>
              <a:t> vont les réfugiés ?</a:t>
            </a:r>
            <a:endParaRPr lang="en-BE" sz="2800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57225C9-0DB4-4141-B581-E9E2DD0F7D43}"/>
              </a:ext>
            </a:extLst>
          </p:cNvPr>
          <p:cNvSpPr txBox="1"/>
          <p:nvPr/>
        </p:nvSpPr>
        <p:spPr>
          <a:xfrm>
            <a:off x="1062038" y="5117667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/>
              <a:t>Ne peuvent-ils pas simplement prendre un avion pour se rendre dans un pays sûr ?</a:t>
            </a:r>
            <a:endParaRPr lang="en-BE" sz="2800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38DAC106-3EC9-43B1-8592-27F87446A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41" y="691373"/>
            <a:ext cx="3326780" cy="187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6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83829-F79D-4B8A-B312-A72FE06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1513"/>
            <a:ext cx="10515600" cy="2056360"/>
          </a:xfrm>
        </p:spPr>
        <p:txBody>
          <a:bodyPr>
            <a:noAutofit/>
          </a:bodyPr>
          <a:lstStyle/>
          <a:p>
            <a:r>
              <a:rPr lang="fr-BE" sz="3200" dirty="0"/>
              <a:t>Si votre parcours s’est terminé en Belgique :</a:t>
            </a:r>
            <a:br>
              <a:rPr lang="fr-BE" sz="4000" dirty="0"/>
            </a:br>
            <a:br>
              <a:rPr lang="fr-BE" sz="4000" dirty="0"/>
            </a:br>
            <a:r>
              <a:rPr lang="fr-BE" sz="4000" dirty="0"/>
              <a:t>Comment votre personnage s'est-il construit une nouvelle vie ici ?</a:t>
            </a:r>
            <a:endParaRPr lang="nl-NL" sz="4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DA3AE6D-8403-4D23-A6DB-811AD33B9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"/>
          <a:stretch/>
        </p:blipFill>
        <p:spPr>
          <a:xfrm>
            <a:off x="9149343" y="693922"/>
            <a:ext cx="3042657" cy="183740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CADF739-C309-4AEF-ABDC-E280ABA81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492" y="691374"/>
            <a:ext cx="3266492" cy="18374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E335C97-09F4-499C-80FA-A637CCF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1374"/>
            <a:ext cx="3266492" cy="183740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E3B2216-2D41-4F1D-B2B9-ED0AD876F9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53" y="691374"/>
            <a:ext cx="3266492" cy="183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60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1C4D0C-888B-4E52-BDCA-D834177F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Que pouvons-nous faire ?</a:t>
            </a:r>
            <a:br>
              <a:rPr lang="fr-BE" dirty="0"/>
            </a:br>
            <a:r>
              <a:rPr lang="fr-BE" dirty="0"/>
              <a:t>Vidéo « Les jeunes parlent »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4CA694-C1FA-4A00-A468-F043452A8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D0774E5-6D3A-43D1-8693-B029719DE0B9}"/>
              </a:ext>
            </a:extLst>
          </p:cNvPr>
          <p:cNvSpPr txBox="1"/>
          <p:nvPr/>
        </p:nvSpPr>
        <p:spPr>
          <a:xfrm>
            <a:off x="2570422" y="5373195"/>
            <a:ext cx="7586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Lien : </a:t>
            </a: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https://www.youtube.com/watch?v=ucKWaF0kONo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1F37A59-4005-47CB-BAEE-96872A755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91450"/>
            <a:ext cx="3253232" cy="181592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A2EA919-7379-4719-B9A7-04C085B1E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60"/>
          <a:stretch/>
        </p:blipFill>
        <p:spPr>
          <a:xfrm>
            <a:off x="3227600" y="2719762"/>
            <a:ext cx="2717277" cy="181592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2BE4DD9-0575-41F5-87AF-4C0DBBB2F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4877" y="2719762"/>
            <a:ext cx="3253232" cy="180002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04BE388-62FD-4CA9-A45A-3FEA79DDB4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978"/>
          <a:stretch/>
        </p:blipFill>
        <p:spPr>
          <a:xfrm>
            <a:off x="9198109" y="2673162"/>
            <a:ext cx="2986562" cy="175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E6446-310E-40DD-8994-C5C0BD8D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Écrivez sur une feuille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3C004D-44E1-43F2-B8C5-C9D84199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386" y="2569275"/>
            <a:ext cx="12025614" cy="3578729"/>
          </a:xfrm>
        </p:spPr>
        <p:txBody>
          <a:bodyPr/>
          <a:lstStyle/>
          <a:p>
            <a:pPr marL="0" indent="0">
              <a:buNone/>
            </a:pPr>
            <a:r>
              <a:rPr lang="nl-BE" sz="3200" dirty="0"/>
              <a:t>💡    </a:t>
            </a:r>
            <a:r>
              <a:rPr lang="fr-BE" sz="3200" dirty="0"/>
              <a:t>Quelque chose dont vous vous souviendrez de </a:t>
            </a:r>
            <a:r>
              <a:rPr lang="fr-BE" sz="3200" dirty="0" err="1"/>
              <a:t>Walk</a:t>
            </a:r>
            <a:r>
              <a:rPr lang="fr-BE" sz="3200" dirty="0"/>
              <a:t> in </a:t>
            </a:r>
            <a:r>
              <a:rPr lang="fr-BE" sz="3200" dirty="0" err="1"/>
              <a:t>my</a:t>
            </a:r>
            <a:r>
              <a:rPr lang="fr-BE" sz="3200" dirty="0"/>
              <a:t> </a:t>
            </a:r>
            <a:r>
              <a:rPr lang="fr-BE" sz="3200" dirty="0" err="1"/>
              <a:t>shoes</a:t>
            </a:r>
            <a:r>
              <a:rPr lang="nl-BE" sz="3200" dirty="0"/>
              <a:t>	</a:t>
            </a:r>
            <a:r>
              <a:rPr lang="nl-NL" sz="3200" dirty="0"/>
              <a:t>			Ou</a:t>
            </a:r>
          </a:p>
          <a:p>
            <a:pPr marL="0" indent="0">
              <a:buNone/>
            </a:pPr>
            <a:r>
              <a:rPr lang="nl-BE" sz="3200" dirty="0"/>
              <a:t>❤️    Un sentiment qui persiste</a:t>
            </a:r>
          </a:p>
          <a:p>
            <a:pPr marL="0" indent="0">
              <a:buNone/>
            </a:pPr>
            <a:r>
              <a:rPr lang="nl-BE" sz="3200" dirty="0"/>
              <a:t>				Ou</a:t>
            </a:r>
          </a:p>
          <a:p>
            <a:pPr marL="0" indent="0">
              <a:buNone/>
            </a:pPr>
            <a:r>
              <a:rPr lang="nl-BE" sz="3200" dirty="0"/>
              <a:t>🤚    </a:t>
            </a:r>
            <a:r>
              <a:rPr lang="fr-BE" sz="3200" dirty="0"/>
              <a:t>Quelque chose que vous voulez faire vous-même pour les 	personnes réfugiées</a:t>
            </a:r>
            <a:endParaRPr lang="nl-NL" dirty="0"/>
          </a:p>
        </p:txBody>
      </p:sp>
      <p:pic>
        <p:nvPicPr>
          <p:cNvPr id="6" name="Tijdelijke aanduiding voor inhoud 6">
            <a:extLst>
              <a:ext uri="{FF2B5EF4-FFF2-40B4-BE49-F238E27FC236}">
                <a16:creationId xmlns:a16="http://schemas.microsoft.com/office/drawing/2014/main" id="{6FAF1896-3039-4C60-B4B7-90B70DF23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17" y="226392"/>
            <a:ext cx="2119375" cy="220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9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3E6B755381BF44B709ED40748726F8" ma:contentTypeVersion="19" ma:contentTypeDescription="Een nieuw document maken." ma:contentTypeScope="" ma:versionID="e94fbecee98b2037e17d122b306b66ee">
  <xsd:schema xmlns:xsd="http://www.w3.org/2001/XMLSchema" xmlns:xs="http://www.w3.org/2001/XMLSchema" xmlns:p="http://schemas.microsoft.com/office/2006/metadata/properties" xmlns:ns2="74988933-f036-4a09-8793-c3550779b528" xmlns:ns3="e22a04ce-320c-4420-adde-bc8b8024552e" targetNamespace="http://schemas.microsoft.com/office/2006/metadata/properties" ma:root="true" ma:fieldsID="b964de11096f9249315fa93deba86fd8" ns2:_="" ns3:_="">
    <xsd:import namespace="74988933-f036-4a09-8793-c3550779b528"/>
    <xsd:import namespace="e22a04ce-320c-4420-adde-bc8b802455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Personn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88933-f036-4a09-8793-c3550779b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ersonne" ma:index="20" nillable="true" ma:displayName="Personne" ma:format="Dropdown" ma:list="UserInfo" ma:SharePointGroup="0" ma:internalName="Personn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8b04aa65-37cc-4281-9f1b-4ce29f8cba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a04ce-320c-4420-adde-bc8b8024552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4d3429a-cd2f-49b7-9f71-1fddef269aed}" ma:internalName="TaxCatchAll" ma:showField="CatchAllData" ma:web="e22a04ce-320c-4420-adde-bc8b802455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988933-f036-4a09-8793-c3550779b528">
      <Terms xmlns="http://schemas.microsoft.com/office/infopath/2007/PartnerControls"/>
    </lcf76f155ced4ddcb4097134ff3c332f>
    <TaxCatchAll xmlns="e22a04ce-320c-4420-adde-bc8b8024552e"/>
    <Personne xmlns="74988933-f036-4a09-8793-c3550779b528">
      <UserInfo>
        <DisplayName/>
        <AccountId xsi:nil="true"/>
        <AccountType/>
      </UserInfo>
    </Personne>
  </documentManagement>
</p:properties>
</file>

<file path=customXml/itemProps1.xml><?xml version="1.0" encoding="utf-8"?>
<ds:datastoreItem xmlns:ds="http://schemas.openxmlformats.org/officeDocument/2006/customXml" ds:itemID="{8E7A3B42-4E98-4BEA-BE70-AC0905B50F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6464B-261E-4350-88E6-8724571BC3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988933-f036-4a09-8793-c3550779b528"/>
    <ds:schemaRef ds:uri="e22a04ce-320c-4420-adde-bc8b802455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A71235-2229-4CD9-B053-DF5F26E0B22E}">
  <ds:schemaRefs>
    <ds:schemaRef ds:uri="e22a04ce-320c-4420-adde-bc8b8024552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74988933-f036-4a09-8793-c3550779b528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532</Words>
  <Application>Microsoft Office PowerPoint</Application>
  <PresentationFormat>Grand écran</PresentationFormat>
  <Paragraphs>88</Paragraphs>
  <Slides>23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Bahnschrift Light</vt:lpstr>
      <vt:lpstr>Calibri</vt:lpstr>
      <vt:lpstr>Calibri Light</vt:lpstr>
      <vt:lpstr>Office Theme</vt:lpstr>
      <vt:lpstr>Présentation PowerPoint</vt:lpstr>
      <vt:lpstr>Aujourd’hui…</vt:lpstr>
      <vt:lpstr>Présentation PowerPoint</vt:lpstr>
      <vt:lpstr>Présentation PowerPoint</vt:lpstr>
      <vt:lpstr>Présentation PowerPoint</vt:lpstr>
      <vt:lpstr>Quelques instructions</vt:lpstr>
      <vt:lpstr>De quoi avez-vous besoin ?</vt:lpstr>
      <vt:lpstr>Que savez-vous déjà sur ces pays ? </vt:lpstr>
      <vt:lpstr>Présentation PowerPoint</vt:lpstr>
      <vt:lpstr>Bravo ! Vous avez terminé un parcours ?</vt:lpstr>
      <vt:lpstr>Feuille de travail </vt:lpstr>
      <vt:lpstr>Retour sur l'expérience</vt:lpstr>
      <vt:lpstr>1. Quel parcours avez-vous suivi ? Résumez brièvement le trajet ensemble.</vt:lpstr>
      <vt:lpstr>2. Quel est votre première impression/sentiment après avoir utilisé Walk in my shoes, en un ou quelques mots ? </vt:lpstr>
      <vt:lpstr>3. Quelques questions mises en évidence</vt:lpstr>
      <vt:lpstr>Qu'avez-vous en commun avec votre personnage ?</vt:lpstr>
      <vt:lpstr>Les choix auxquels votre personnage a été confronté étaient-ils des choix réels ? Ou plutôt des choix forcés ? </vt:lpstr>
      <vt:lpstr>Pourquoi les gens fuient-ils ?</vt:lpstr>
      <vt:lpstr>De quoi les personnes en fuite ont-elles le plus besoin ? Que recherchent-elles ?</vt:lpstr>
      <vt:lpstr>Est-il facile pour les personnes en fuite de trouver un endroit-sûr ?</vt:lpstr>
      <vt:lpstr>Si votre parcours s’est terminé en Belgique :  Comment votre personnage s'est-il construit une nouvelle vie ici ?</vt:lpstr>
      <vt:lpstr>Que pouvons-nous faire ? Vidéo « Les jeunes parlent »</vt:lpstr>
      <vt:lpstr>Écrivez sur une feuille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Bossens Nele</dc:creator>
  <cp:lastModifiedBy>Huyberechts Maude</cp:lastModifiedBy>
  <cp:revision>35</cp:revision>
  <dcterms:created xsi:type="dcterms:W3CDTF">2023-09-29T10:04:25Z</dcterms:created>
  <dcterms:modified xsi:type="dcterms:W3CDTF">2025-06-26T14:14:21Z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0x0101001A3E6B755381BF44B709ED40748726F8</vt:lpwstr>
  </property>
  <property fmtid="{D5CDD505-2E9C-101B-9397-08002B2CF9AE}" pid="3" name="MediaServiceImageTags">
    <vt:lpwstr/>
  </property>
</Properties>
</file>